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57" r:id="rId3"/>
    <p:sldId id="259" r:id="rId4"/>
    <p:sldId id="263" r:id="rId5"/>
    <p:sldId id="261" r:id="rId6"/>
    <p:sldId id="262" r:id="rId7"/>
    <p:sldId id="264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75" d="100"/>
          <a:sy n="75" d="100"/>
        </p:scale>
        <p:origin x="-1648" y="-80"/>
      </p:cViewPr>
      <p:guideLst>
        <p:guide orient="horz" pos="1540"/>
        <p:guide pos="99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9058F-098C-294F-A89E-38530DFF9997}" type="datetimeFigureOut">
              <a:rPr lang="en-US" smtClean="0"/>
              <a:t>10/3/14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57444-0D3E-FB40-B77E-16285526E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27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 1. of food science and nutrition (biology of</a:t>
            </a:r>
            <a:r>
              <a:rPr lang="en-US" baseline="0" dirty="0" smtClean="0"/>
              <a:t> eating a mint)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57444-0D3E-FB40-B77E-16285526E3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13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 2. Food chemistry</a:t>
            </a:r>
            <a:r>
              <a:rPr lang="en-US" baseline="0" dirty="0" smtClean="0"/>
              <a:t> in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57444-0D3E-FB40-B77E-16285526E3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69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57444-0D3E-FB40-B77E-16285526E3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99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FE3B-587A-9440-852D-1AC021A1DAC2}" type="datetimeFigureOut">
              <a:rPr lang="en-US" smtClean="0"/>
              <a:t>10/3/14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FA6C1-691E-5140-8A9A-A84131F1F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7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FE3B-587A-9440-852D-1AC021A1DAC2}" type="datetimeFigureOut">
              <a:rPr lang="en-US" smtClean="0"/>
              <a:t>10/3/14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FA6C1-691E-5140-8A9A-A84131F1F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94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FE3B-587A-9440-852D-1AC021A1DAC2}" type="datetimeFigureOut">
              <a:rPr lang="en-US" smtClean="0"/>
              <a:t>10/3/14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FA6C1-691E-5140-8A9A-A84131F1F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8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FE3B-587A-9440-852D-1AC021A1DAC2}" type="datetimeFigureOut">
              <a:rPr lang="en-US" smtClean="0"/>
              <a:t>10/3/14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FA6C1-691E-5140-8A9A-A84131F1F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53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FE3B-587A-9440-852D-1AC021A1DAC2}" type="datetimeFigureOut">
              <a:rPr lang="en-US" smtClean="0"/>
              <a:t>10/3/14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FA6C1-691E-5140-8A9A-A84131F1F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94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FE3B-587A-9440-852D-1AC021A1DAC2}" type="datetimeFigureOut">
              <a:rPr lang="en-US" smtClean="0"/>
              <a:t>10/3/14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FA6C1-691E-5140-8A9A-A84131F1F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04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FE3B-587A-9440-852D-1AC021A1DAC2}" type="datetimeFigureOut">
              <a:rPr lang="en-US" smtClean="0"/>
              <a:t>10/3/14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FA6C1-691E-5140-8A9A-A84131F1F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9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FE3B-587A-9440-852D-1AC021A1DAC2}" type="datetimeFigureOut">
              <a:rPr lang="en-US" smtClean="0"/>
              <a:t>10/3/14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FA6C1-691E-5140-8A9A-A84131F1F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86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FE3B-587A-9440-852D-1AC021A1DAC2}" type="datetimeFigureOut">
              <a:rPr lang="en-US" smtClean="0"/>
              <a:t>10/3/14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FA6C1-691E-5140-8A9A-A84131F1F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94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FE3B-587A-9440-852D-1AC021A1DAC2}" type="datetimeFigureOut">
              <a:rPr lang="en-US" smtClean="0"/>
              <a:t>10/3/14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FA6C1-691E-5140-8A9A-A84131F1F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11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FE3B-587A-9440-852D-1AC021A1DAC2}" type="datetimeFigureOut">
              <a:rPr lang="en-US" smtClean="0"/>
              <a:t>10/3/14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FA6C1-691E-5140-8A9A-A84131F1F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2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AFE3B-587A-9440-852D-1AC021A1DAC2}" type="datetimeFigureOut">
              <a:rPr lang="en-US" smtClean="0"/>
              <a:t>10/3/14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FA6C1-691E-5140-8A9A-A84131F1F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6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hyperlink" Target="http://ed.ted.com/lessons/the-chemistry-of-cookies-stephanie-warren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s-2.jpg"/>
          <p:cNvPicPr>
            <a:picLocks noChangeAspect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71800" cy="2743200"/>
          </a:xfrm>
          <a:prstGeom prst="rect">
            <a:avLst/>
          </a:prstGeom>
        </p:spPr>
      </p:pic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3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0"/>
            <a:ext cx="3505200" cy="2324100"/>
          </a:xfrm>
          <a:prstGeom prst="rect">
            <a:avLst/>
          </a:prstGeom>
        </p:spPr>
      </p:pic>
      <p:pic>
        <p:nvPicPr>
          <p:cNvPr id="6" name="Picture 5" descr="images-5.jpg"/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00"/>
            <a:ext cx="4559300" cy="1778000"/>
          </a:xfrm>
          <a:prstGeom prst="rect">
            <a:avLst/>
          </a:prstGeom>
        </p:spPr>
      </p:pic>
      <p:pic>
        <p:nvPicPr>
          <p:cNvPr id="7" name="Picture 6" descr="images-4.jpg"/>
          <p:cNvPicPr>
            <a:picLocks noChangeAspect="1"/>
          </p:cNvPicPr>
          <p:nvPr/>
        </p:nvPicPr>
        <p:blipFill>
          <a:blip r:embed="rId5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612" y="3928533"/>
            <a:ext cx="4700388" cy="2929467"/>
          </a:xfrm>
          <a:prstGeom prst="rect">
            <a:avLst/>
          </a:prstGeom>
        </p:spPr>
      </p:pic>
      <p:pic>
        <p:nvPicPr>
          <p:cNvPr id="8" name="Picture 7" descr="images-3.jpg"/>
          <p:cNvPicPr>
            <a:picLocks noChangeAspect="1"/>
          </p:cNvPicPr>
          <p:nvPr/>
        </p:nvPicPr>
        <p:blipFill>
          <a:blip r:embed="rId6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33" y="-16934"/>
            <a:ext cx="3657600" cy="2739669"/>
          </a:xfrm>
          <a:prstGeom prst="rect">
            <a:avLst/>
          </a:prstGeom>
        </p:spPr>
      </p:pic>
      <p:pic>
        <p:nvPicPr>
          <p:cNvPr id="9" name="Picture 8" descr="images-1.jpg"/>
          <p:cNvPicPr>
            <a:picLocks noChangeAspect="1"/>
          </p:cNvPicPr>
          <p:nvPr/>
        </p:nvPicPr>
        <p:blipFill>
          <a:blip r:embed="rId7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22735"/>
            <a:ext cx="3742267" cy="2397182"/>
          </a:xfrm>
          <a:prstGeom prst="rect">
            <a:avLst/>
          </a:prstGeom>
        </p:spPr>
      </p:pic>
      <p:pic>
        <p:nvPicPr>
          <p:cNvPr id="10" name="Picture 9" descr="Cartoon-Of-A-Female-Nutritionist-With-A-Food-Pyramid-Royalty-Free-Vector-Clipart-10241150722.jpg"/>
          <p:cNvPicPr>
            <a:picLocks noChangeAspect="1"/>
          </p:cNvPicPr>
          <p:nvPr/>
        </p:nvPicPr>
        <p:blipFill rotWithShape="1">
          <a:blip r:embed="rId8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" t="12839" r="3277" b="13086"/>
          <a:stretch/>
        </p:blipFill>
        <p:spPr>
          <a:xfrm>
            <a:off x="2760134" y="2189641"/>
            <a:ext cx="3420533" cy="2584786"/>
          </a:xfrm>
          <a:prstGeom prst="rect">
            <a:avLst/>
          </a:prstGeom>
        </p:spPr>
      </p:pic>
      <p:pic>
        <p:nvPicPr>
          <p:cNvPr id="11" name="Picture 10" descr="images-7.jpg"/>
          <p:cNvPicPr>
            <a:picLocks noChangeAspect="1"/>
          </p:cNvPicPr>
          <p:nvPr/>
        </p:nvPicPr>
        <p:blipFill>
          <a:blip r:embed="rId9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33" y="2284891"/>
            <a:ext cx="3352800" cy="2425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374467" cy="1470025"/>
          </a:xfrm>
        </p:spPr>
        <p:txBody>
          <a:bodyPr>
            <a:noAutofit/>
          </a:bodyPr>
          <a:lstStyle/>
          <a:p>
            <a:r>
              <a:rPr lang="en-US" sz="7200" dirty="0" smtClean="0">
                <a:latin typeface="Arial"/>
                <a:cs typeface="Arial"/>
              </a:rPr>
              <a:t>Food Science </a:t>
            </a:r>
            <a:br>
              <a:rPr lang="en-US" sz="7200" dirty="0" smtClean="0">
                <a:latin typeface="Arial"/>
                <a:cs typeface="Arial"/>
              </a:rPr>
            </a:br>
            <a:r>
              <a:rPr lang="en-US" sz="7200" dirty="0" smtClean="0">
                <a:latin typeface="Arial"/>
                <a:cs typeface="Arial"/>
              </a:rPr>
              <a:t>&amp; Nutrition!</a:t>
            </a:r>
            <a:endParaRPr lang="en-US" sz="7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3728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4-09-30 at 7.03.23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" t="8417" r="10613" b="8417"/>
          <a:stretch/>
        </p:blipFill>
        <p:spPr>
          <a:xfrm>
            <a:off x="5659288" y="819477"/>
            <a:ext cx="3339059" cy="2007083"/>
          </a:xfrm>
          <a:prstGeom prst="rect">
            <a:avLst/>
          </a:prstGeom>
        </p:spPr>
      </p:pic>
      <p:pic>
        <p:nvPicPr>
          <p:cNvPr id="10" name="Picture 9" descr="Screen Shot 2014-09-30 at 6.52.45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9" b="13532"/>
          <a:stretch/>
        </p:blipFill>
        <p:spPr>
          <a:xfrm>
            <a:off x="195232" y="3922444"/>
            <a:ext cx="4938041" cy="2334414"/>
          </a:xfrm>
          <a:prstGeom prst="rect">
            <a:avLst/>
          </a:prstGeom>
        </p:spPr>
      </p:pic>
      <p:pic>
        <p:nvPicPr>
          <p:cNvPr id="12" name="Picture 11" descr="Screen Shot 2014-09-30 at 7.03.24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8" t="12188" b="8589"/>
          <a:stretch/>
        </p:blipFill>
        <p:spPr>
          <a:xfrm>
            <a:off x="195232" y="348279"/>
            <a:ext cx="5281949" cy="3093526"/>
          </a:xfrm>
          <a:prstGeom prst="rect">
            <a:avLst/>
          </a:prstGeom>
        </p:spPr>
      </p:pic>
      <p:pic>
        <p:nvPicPr>
          <p:cNvPr id="15" name="Picture 14" descr="Screen Shot 2014-09-30 at 7.12.11 A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3" t="14870" r="41867" b="41262"/>
          <a:stretch/>
        </p:blipFill>
        <p:spPr>
          <a:xfrm>
            <a:off x="5276450" y="3922444"/>
            <a:ext cx="3695067" cy="2088889"/>
          </a:xfrm>
          <a:prstGeom prst="rect">
            <a:avLst/>
          </a:prstGeom>
        </p:spPr>
      </p:pic>
      <p:pic>
        <p:nvPicPr>
          <p:cNvPr id="17" name="Picture 16" descr="imgr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288" y="4068763"/>
            <a:ext cx="493667" cy="63023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-50800" y="6493920"/>
            <a:ext cx="6976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</a:t>
            </a:r>
            <a:r>
              <a:rPr lang="en-US" dirty="0" err="1" smtClean="0">
                <a:solidFill>
                  <a:schemeClr val="bg1"/>
                </a:solidFill>
              </a:rPr>
              <a:t>ed.ted.com</a:t>
            </a:r>
            <a:r>
              <a:rPr lang="en-US" dirty="0" smtClean="0">
                <a:solidFill>
                  <a:schemeClr val="bg1"/>
                </a:solidFill>
              </a:rPr>
              <a:t>/lessons/the-science-of-spiciness-rose-</a:t>
            </a:r>
            <a:r>
              <a:rPr lang="en-US" dirty="0" err="1" smtClean="0">
                <a:solidFill>
                  <a:schemeClr val="bg1"/>
                </a:solidFill>
              </a:rPr>
              <a:t>eveleth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785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9-30 at 7.22.32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11333" r="37500" b="43111"/>
          <a:stretch/>
        </p:blipFill>
        <p:spPr>
          <a:xfrm>
            <a:off x="228601" y="215900"/>
            <a:ext cx="3149599" cy="1638751"/>
          </a:xfrm>
          <a:prstGeom prst="rect">
            <a:avLst/>
          </a:prstGeom>
        </p:spPr>
      </p:pic>
      <p:pic>
        <p:nvPicPr>
          <p:cNvPr id="4" name="Picture 3" descr="Screen Shot 2014-09-30 at 7.22.51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t="17555" r="45555" b="38890"/>
          <a:stretch/>
        </p:blipFill>
        <p:spPr>
          <a:xfrm>
            <a:off x="3464114" y="215901"/>
            <a:ext cx="2530280" cy="1803400"/>
          </a:xfrm>
          <a:prstGeom prst="rect">
            <a:avLst/>
          </a:prstGeom>
        </p:spPr>
      </p:pic>
      <p:pic>
        <p:nvPicPr>
          <p:cNvPr id="5" name="Picture 4" descr="Screen Shot 2014-09-30 at 7.22.58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3" t="16667" r="37222" b="36000"/>
          <a:stretch/>
        </p:blipFill>
        <p:spPr>
          <a:xfrm>
            <a:off x="208251" y="2199077"/>
            <a:ext cx="3006964" cy="1712523"/>
          </a:xfrm>
          <a:prstGeom prst="rect">
            <a:avLst/>
          </a:prstGeom>
        </p:spPr>
      </p:pic>
      <p:pic>
        <p:nvPicPr>
          <p:cNvPr id="6" name="Picture 5" descr="Screen Shot 2014-09-30 at 7.22.59 A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3" t="17556" r="48975" b="34000"/>
          <a:stretch/>
        </p:blipFill>
        <p:spPr>
          <a:xfrm>
            <a:off x="3508368" y="2199077"/>
            <a:ext cx="2350561" cy="2263599"/>
          </a:xfrm>
          <a:prstGeom prst="rect">
            <a:avLst/>
          </a:prstGeom>
        </p:spPr>
      </p:pic>
      <p:pic>
        <p:nvPicPr>
          <p:cNvPr id="7" name="Picture 6" descr="Screen Shot 2014-09-30 at 7.23.00 A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17556" r="47639" b="36528"/>
          <a:stretch/>
        </p:blipFill>
        <p:spPr>
          <a:xfrm>
            <a:off x="6134094" y="1826551"/>
            <a:ext cx="2858052" cy="2534527"/>
          </a:xfrm>
          <a:prstGeom prst="rect">
            <a:avLst/>
          </a:prstGeom>
        </p:spPr>
      </p:pic>
      <p:pic>
        <p:nvPicPr>
          <p:cNvPr id="9" name="Picture 8" descr="Screen Shot 2014-09-30 at 7.29.50 AM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" t="15779" r="42361" b="33777"/>
          <a:stretch/>
        </p:blipFill>
        <p:spPr>
          <a:xfrm>
            <a:off x="92076" y="4142461"/>
            <a:ext cx="2811462" cy="1839199"/>
          </a:xfrm>
          <a:prstGeom prst="rect">
            <a:avLst/>
          </a:prstGeom>
        </p:spPr>
      </p:pic>
      <p:pic>
        <p:nvPicPr>
          <p:cNvPr id="10" name="Picture 9" descr="Screen Shot 2014-09-30 at 7.23.33 A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4" t="18666" r="37638" b="35111"/>
          <a:stretch/>
        </p:blipFill>
        <p:spPr>
          <a:xfrm>
            <a:off x="6134094" y="215901"/>
            <a:ext cx="2794006" cy="1504546"/>
          </a:xfrm>
          <a:prstGeom prst="rect">
            <a:avLst/>
          </a:prstGeom>
        </p:spPr>
      </p:pic>
      <p:pic>
        <p:nvPicPr>
          <p:cNvPr id="11" name="Picture 10" descr="Screen Shot 2014-09-30 at 7.23.43 AM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" t="15333" r="37361" b="34222"/>
          <a:stretch/>
        </p:blipFill>
        <p:spPr>
          <a:xfrm>
            <a:off x="3035294" y="4627155"/>
            <a:ext cx="3098800" cy="1822351"/>
          </a:xfrm>
          <a:prstGeom prst="rect">
            <a:avLst/>
          </a:prstGeom>
        </p:spPr>
      </p:pic>
      <p:pic>
        <p:nvPicPr>
          <p:cNvPr id="12" name="Picture 11" descr="Screen Shot 2014-09-30 at 7.35.50 AM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7" t="15630" r="36481" b="38256"/>
          <a:stretch/>
        </p:blipFill>
        <p:spPr>
          <a:xfrm>
            <a:off x="6350001" y="4627155"/>
            <a:ext cx="2724964" cy="153657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6517237"/>
            <a:ext cx="9212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  <a:hlinkClick r:id="rId12"/>
              </a:rPr>
              <a:t>http://ed.ted.com/lessons/the-chemistry-of-cookies-stephanie-warren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25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s-2.jpg"/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71800" cy="2743200"/>
          </a:xfrm>
          <a:prstGeom prst="rect">
            <a:avLst/>
          </a:prstGeom>
        </p:spPr>
      </p:pic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0"/>
            <a:ext cx="3505200" cy="2324100"/>
          </a:xfrm>
          <a:prstGeom prst="rect">
            <a:avLst/>
          </a:prstGeom>
        </p:spPr>
      </p:pic>
      <p:pic>
        <p:nvPicPr>
          <p:cNvPr id="6" name="Picture 5" descr="images-5.jpg"/>
          <p:cNvPicPr>
            <a:picLocks noChangeAspect="1"/>
          </p:cNvPicPr>
          <p:nvPr/>
        </p:nvPicPr>
        <p:blipFill>
          <a:blip r:embed="rId4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00"/>
            <a:ext cx="4559300" cy="1778000"/>
          </a:xfrm>
          <a:prstGeom prst="rect">
            <a:avLst/>
          </a:prstGeom>
        </p:spPr>
      </p:pic>
      <p:pic>
        <p:nvPicPr>
          <p:cNvPr id="7" name="Picture 6" descr="images-4.jpg"/>
          <p:cNvPicPr>
            <a:picLocks noChangeAspect="1"/>
          </p:cNvPicPr>
          <p:nvPr/>
        </p:nvPicPr>
        <p:blipFill>
          <a:blip r:embed="rId5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612" y="3928533"/>
            <a:ext cx="4700388" cy="2929467"/>
          </a:xfrm>
          <a:prstGeom prst="rect">
            <a:avLst/>
          </a:prstGeom>
        </p:spPr>
      </p:pic>
      <p:pic>
        <p:nvPicPr>
          <p:cNvPr id="8" name="Picture 7" descr="images-3.jpg"/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33" y="-16934"/>
            <a:ext cx="3657600" cy="2739669"/>
          </a:xfrm>
          <a:prstGeom prst="rect">
            <a:avLst/>
          </a:prstGeom>
        </p:spPr>
      </p:pic>
      <p:pic>
        <p:nvPicPr>
          <p:cNvPr id="9" name="Picture 8" descr="images-1.jpg"/>
          <p:cNvPicPr>
            <a:picLocks noChangeAspect="1"/>
          </p:cNvPicPr>
          <p:nvPr/>
        </p:nvPicPr>
        <p:blipFill>
          <a:blip r:embed="rId7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22735"/>
            <a:ext cx="3742267" cy="2397182"/>
          </a:xfrm>
          <a:prstGeom prst="rect">
            <a:avLst/>
          </a:prstGeom>
        </p:spPr>
      </p:pic>
      <p:pic>
        <p:nvPicPr>
          <p:cNvPr id="10" name="Picture 9" descr="Cartoon-Of-A-Female-Nutritionist-With-A-Food-Pyramid-Royalty-Free-Vector-Clipart-10241150722.jpg"/>
          <p:cNvPicPr>
            <a:picLocks noChangeAspect="1"/>
          </p:cNvPicPr>
          <p:nvPr/>
        </p:nvPicPr>
        <p:blipFill rotWithShape="1">
          <a:blip r:embed="rId8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" t="12839" r="3277" b="13086"/>
          <a:stretch/>
        </p:blipFill>
        <p:spPr>
          <a:xfrm>
            <a:off x="2760134" y="2189641"/>
            <a:ext cx="3420533" cy="2584786"/>
          </a:xfrm>
          <a:prstGeom prst="rect">
            <a:avLst/>
          </a:prstGeom>
        </p:spPr>
      </p:pic>
      <p:pic>
        <p:nvPicPr>
          <p:cNvPr id="11" name="Picture 10" descr="images-7.jpg"/>
          <p:cNvPicPr>
            <a:picLocks noChangeAspect="1"/>
          </p:cNvPicPr>
          <p:nvPr/>
        </p:nvPicPr>
        <p:blipFill>
          <a:blip r:embed="rId9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33" y="2284891"/>
            <a:ext cx="3352800" cy="2425700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-152392" y="3725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latin typeface="Avenir Heavy"/>
                <a:cs typeface="Avenir Heavy"/>
              </a:rPr>
              <a:t>What is Food Science?</a:t>
            </a:r>
            <a:endParaRPr lang="en-US" sz="3200" dirty="0">
              <a:latin typeface="Avenir Heavy"/>
              <a:cs typeface="Avenir Heavy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863588" y="293528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Avenir Heavy"/>
                <a:cs typeface="Avenir Heavy"/>
              </a:rPr>
              <a:t>What is Nutrition Science?</a:t>
            </a:r>
            <a:endParaRPr lang="en-US" sz="3200" dirty="0">
              <a:latin typeface="Avenir Heavy"/>
              <a:cs typeface="Avenir Heavy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321725" y="1417934"/>
            <a:ext cx="86698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000" dirty="0" smtClean="0">
                <a:latin typeface="Avenir Heavy"/>
                <a:cs typeface="Avenir Heavy"/>
              </a:rPr>
              <a:t>“the </a:t>
            </a:r>
            <a:r>
              <a:rPr lang="en-US" sz="2000" dirty="0">
                <a:latin typeface="Avenir Heavy"/>
                <a:cs typeface="Avenir Heavy"/>
              </a:rPr>
              <a:t>discipline in which </a:t>
            </a:r>
            <a:r>
              <a:rPr lang="en-US" sz="2000" u="sng" dirty="0">
                <a:latin typeface="Avenir Heavy"/>
                <a:cs typeface="Avenir Heavy"/>
              </a:rPr>
              <a:t>biology</a:t>
            </a:r>
            <a:r>
              <a:rPr lang="en-US" sz="2000" dirty="0">
                <a:latin typeface="Avenir Heavy"/>
                <a:cs typeface="Avenir Heavy"/>
              </a:rPr>
              <a:t>, </a:t>
            </a:r>
            <a:r>
              <a:rPr lang="en-US" sz="2000" u="sng" dirty="0">
                <a:latin typeface="Avenir Heavy"/>
                <a:cs typeface="Avenir Heavy"/>
              </a:rPr>
              <a:t>physical sciences</a:t>
            </a:r>
            <a:r>
              <a:rPr lang="en-US" sz="2000" dirty="0">
                <a:latin typeface="Avenir Heavy"/>
                <a:cs typeface="Avenir Heavy"/>
              </a:rPr>
              <a:t>, and </a:t>
            </a:r>
            <a:r>
              <a:rPr lang="en-US" sz="2000" u="sng" dirty="0">
                <a:latin typeface="Avenir Heavy"/>
                <a:cs typeface="Avenir Heavy"/>
              </a:rPr>
              <a:t>engineering</a:t>
            </a:r>
            <a:r>
              <a:rPr lang="en-US" sz="2000" dirty="0">
                <a:latin typeface="Avenir Heavy"/>
                <a:cs typeface="Avenir Heavy"/>
              </a:rPr>
              <a:t> are used to </a:t>
            </a:r>
            <a:r>
              <a:rPr lang="en-US" sz="2000" u="sng" dirty="0">
                <a:latin typeface="Avenir Heavy"/>
                <a:cs typeface="Avenir Heavy"/>
              </a:rPr>
              <a:t>study the nature of foods</a:t>
            </a:r>
            <a:r>
              <a:rPr lang="en-US" sz="2000" dirty="0">
                <a:latin typeface="Avenir Heavy"/>
                <a:cs typeface="Avenir Heavy"/>
              </a:rPr>
              <a:t>, the </a:t>
            </a:r>
            <a:r>
              <a:rPr lang="en-US" sz="2000" u="sng" dirty="0">
                <a:latin typeface="Avenir Heavy"/>
                <a:cs typeface="Avenir Heavy"/>
              </a:rPr>
              <a:t>causes of their deterioration</a:t>
            </a:r>
            <a:r>
              <a:rPr lang="en-US" sz="2000" dirty="0">
                <a:latin typeface="Avenir Heavy"/>
                <a:cs typeface="Avenir Heavy"/>
              </a:rPr>
              <a:t>, and the </a:t>
            </a:r>
            <a:r>
              <a:rPr lang="en-US" sz="2000" u="sng" dirty="0">
                <a:latin typeface="Avenir Heavy"/>
                <a:cs typeface="Avenir Heavy"/>
              </a:rPr>
              <a:t>principles underlying food processing</a:t>
            </a:r>
            <a:r>
              <a:rPr lang="en-US" sz="2000" dirty="0" smtClean="0">
                <a:latin typeface="Avenir Heavy"/>
                <a:cs typeface="Avenir Heavy"/>
              </a:rPr>
              <a:t>.”</a:t>
            </a:r>
            <a:endParaRPr lang="en-US" sz="2000" dirty="0">
              <a:latin typeface="Avenir Heavy"/>
              <a:cs typeface="Avenir Heavy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83722" y="3872078"/>
            <a:ext cx="80094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venir Heavy"/>
                <a:cs typeface="Avenir Heavy"/>
              </a:rPr>
              <a:t>“the </a:t>
            </a:r>
            <a:r>
              <a:rPr lang="en-US" dirty="0">
                <a:latin typeface="Avenir Heavy"/>
                <a:cs typeface="Avenir Heavy"/>
              </a:rPr>
              <a:t>study of the </a:t>
            </a:r>
            <a:r>
              <a:rPr lang="en-US" u="sng" dirty="0">
                <a:latin typeface="Avenir Heavy"/>
                <a:cs typeface="Avenir Heavy"/>
              </a:rPr>
              <a:t>effects of food components </a:t>
            </a:r>
            <a:r>
              <a:rPr lang="en-US" dirty="0">
                <a:latin typeface="Avenir Heavy"/>
                <a:cs typeface="Avenir Heavy"/>
              </a:rPr>
              <a:t>on the </a:t>
            </a:r>
            <a:r>
              <a:rPr lang="en-US" u="sng" dirty="0">
                <a:latin typeface="Avenir Heavy"/>
                <a:cs typeface="Avenir Heavy"/>
              </a:rPr>
              <a:t>metabolism</a:t>
            </a:r>
            <a:r>
              <a:rPr lang="en-US" dirty="0">
                <a:latin typeface="Avenir Heavy"/>
                <a:cs typeface="Avenir Heavy"/>
              </a:rPr>
              <a:t>, </a:t>
            </a:r>
            <a:r>
              <a:rPr lang="en-US" u="sng" dirty="0">
                <a:latin typeface="Avenir Heavy"/>
                <a:cs typeface="Avenir Heavy"/>
              </a:rPr>
              <a:t>health, performanc</a:t>
            </a:r>
            <a:r>
              <a:rPr lang="en-US" dirty="0">
                <a:latin typeface="Avenir Heavy"/>
                <a:cs typeface="Avenir Heavy"/>
              </a:rPr>
              <a:t>e and </a:t>
            </a:r>
            <a:r>
              <a:rPr lang="en-US" u="sng" dirty="0">
                <a:latin typeface="Avenir Heavy"/>
                <a:cs typeface="Avenir Heavy"/>
              </a:rPr>
              <a:t>disease resistance</a:t>
            </a:r>
            <a:r>
              <a:rPr lang="en-US" dirty="0">
                <a:latin typeface="Avenir Heavy"/>
                <a:cs typeface="Avenir Heavy"/>
              </a:rPr>
              <a:t> of human and animals. It also includes the </a:t>
            </a:r>
            <a:r>
              <a:rPr lang="en-US" u="sng" dirty="0">
                <a:latin typeface="Avenir Heavy"/>
                <a:cs typeface="Avenir Heavy"/>
              </a:rPr>
              <a:t>study of human behaviors related to food choices</a:t>
            </a:r>
            <a:r>
              <a:rPr lang="en-US" dirty="0" smtClean="0">
                <a:latin typeface="Avenir Heavy"/>
                <a:cs typeface="Avenir Heavy"/>
              </a:rPr>
              <a:t>.”</a:t>
            </a:r>
            <a:endParaRPr lang="en-US" dirty="0">
              <a:latin typeface="Avenir Heavy"/>
              <a:cs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152829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30 at 7.54.4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1" t="18666" r="19074" b="28963"/>
          <a:stretch/>
        </p:blipFill>
        <p:spPr>
          <a:xfrm>
            <a:off x="2133600" y="0"/>
            <a:ext cx="6997169" cy="3513517"/>
          </a:xfrm>
          <a:prstGeom prst="rect">
            <a:avLst/>
          </a:prstGeom>
        </p:spPr>
      </p:pic>
      <p:pic>
        <p:nvPicPr>
          <p:cNvPr id="6" name="Picture 5" descr="Screen Shot 2014-09-30 at 8.07.5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8" t="29733" r="12223" b="35591"/>
          <a:stretch/>
        </p:blipFill>
        <p:spPr>
          <a:xfrm>
            <a:off x="50805" y="3704549"/>
            <a:ext cx="8944500" cy="2967186"/>
          </a:xfrm>
          <a:prstGeom prst="rect">
            <a:avLst/>
          </a:prstGeom>
        </p:spPr>
      </p:pic>
      <p:pic>
        <p:nvPicPr>
          <p:cNvPr id="3" name="Picture 2" descr="Screen Shot 2014-09-30 at 7.43.35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15407" r="36296" b="33333"/>
          <a:stretch/>
        </p:blipFill>
        <p:spPr>
          <a:xfrm>
            <a:off x="290513" y="2133600"/>
            <a:ext cx="2432722" cy="138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60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5" descr="MCj0396282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3" y="1046680"/>
            <a:ext cx="1585913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6" descr="MCj0396220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08" y="2921518"/>
            <a:ext cx="1536700" cy="158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creen Shot 2014-09-30 at 8.12.35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19852" r="35925" b="30908"/>
          <a:stretch/>
        </p:blipFill>
        <p:spPr>
          <a:xfrm>
            <a:off x="2479911" y="792685"/>
            <a:ext cx="3497555" cy="2193396"/>
          </a:xfrm>
          <a:prstGeom prst="rect">
            <a:avLst/>
          </a:prstGeom>
        </p:spPr>
      </p:pic>
      <p:pic>
        <p:nvPicPr>
          <p:cNvPr id="10" name="Picture 9" descr="imgres-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97" y="1062293"/>
            <a:ext cx="2589679" cy="23582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332" y="238707"/>
            <a:ext cx="1924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Ice cream Thermodynamics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7999" y="240347"/>
            <a:ext cx="192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Supertaster Test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69427" y="636431"/>
            <a:ext cx="192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Healthy plate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206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9-30 at 8.12.35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19852" r="35925" b="30908"/>
          <a:stretch/>
        </p:blipFill>
        <p:spPr>
          <a:xfrm>
            <a:off x="3665221" y="792685"/>
            <a:ext cx="3497555" cy="2193396"/>
          </a:xfrm>
          <a:prstGeom prst="rect">
            <a:avLst/>
          </a:prstGeom>
        </p:spPr>
      </p:pic>
      <p:pic>
        <p:nvPicPr>
          <p:cNvPr id="6" name="Picture 5" descr="Screen Shot 2014-09-30 at 8.15.25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93" r="51852" b="28148"/>
          <a:stretch/>
        </p:blipFill>
        <p:spPr>
          <a:xfrm>
            <a:off x="331747" y="758904"/>
            <a:ext cx="2851721" cy="1601351"/>
          </a:xfrm>
          <a:prstGeom prst="rect">
            <a:avLst/>
          </a:prstGeom>
        </p:spPr>
      </p:pic>
      <p:pic>
        <p:nvPicPr>
          <p:cNvPr id="8" name="Picture 7" descr="Screen Shot 2014-09-30 at 8.15.54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" t="23259" r="45556" b="26370"/>
          <a:stretch/>
        </p:blipFill>
        <p:spPr>
          <a:xfrm>
            <a:off x="325925" y="2521053"/>
            <a:ext cx="2857543" cy="1754717"/>
          </a:xfrm>
          <a:prstGeom prst="rect">
            <a:avLst/>
          </a:prstGeom>
        </p:spPr>
      </p:pic>
      <p:pic>
        <p:nvPicPr>
          <p:cNvPr id="10" name="Picture 9" descr="imgres-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953" y="3646474"/>
            <a:ext cx="3377900" cy="30760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33309" y="240347"/>
            <a:ext cx="192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Supertaster Test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0168" y="269434"/>
            <a:ext cx="285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Sugar Detective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01045" y="3135948"/>
            <a:ext cx="192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Healthy plate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82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161</Words>
  <Application>Microsoft Macintosh PowerPoint</Application>
  <PresentationFormat>On-screen Show (4:3)</PresentationFormat>
  <Paragraphs>18</Paragraphs>
  <Slides>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Food Science  &amp; Nutrition!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Leah Guthrie</dc:creator>
  <cp:lastModifiedBy>Leah Guthrie</cp:lastModifiedBy>
  <cp:revision>18</cp:revision>
  <dcterms:created xsi:type="dcterms:W3CDTF">2014-09-30T10:51:53Z</dcterms:created>
  <dcterms:modified xsi:type="dcterms:W3CDTF">2014-10-03T17:21:21Z</dcterms:modified>
</cp:coreProperties>
</file>